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82" d="100"/>
          <a:sy n="82" d="100"/>
        </p:scale>
        <p:origin x="-8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fr-CA"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a:p>
        </p:txBody>
      </p:sp>
      <p:sp>
        <p:nvSpPr>
          <p:cNvPr id="4" name="Date Placeholder 3"/>
          <p:cNvSpPr>
            <a:spLocks noGrp="1"/>
          </p:cNvSpPr>
          <p:nvPr>
            <p:ph type="dt" sz="half" idx="10"/>
          </p:nvPr>
        </p:nvSpPr>
        <p:spPr/>
        <p:txBody>
          <a:bodyPr/>
          <a:lstStyle/>
          <a:p>
            <a:fld id="{F7E53D68-1B3D-B34F-98D5-EB42D3E2FCEE}" type="datetimeFigureOut">
              <a:rPr lang="en-US" smtClean="0"/>
              <a:t>3/31/11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F6CF5-5F5B-7A45-B11A-38D0857C1BEA}" type="slidenum">
              <a:rPr lang="en-US" smtClean="0"/>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fr-CA"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F7E53D68-1B3D-B34F-98D5-EB42D3E2FCEE}" type="datetimeFigureOut">
              <a:rPr lang="en-US" smtClean="0"/>
              <a:t>3/31/11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F6CF5-5F5B-7A45-B11A-38D0857C1BEA}" type="slidenum">
              <a:rPr lang="en-US" smtClean="0"/>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Date Placeholder 3"/>
          <p:cNvSpPr>
            <a:spLocks noGrp="1"/>
          </p:cNvSpPr>
          <p:nvPr>
            <p:ph type="dt" sz="half" idx="10"/>
          </p:nvPr>
        </p:nvSpPr>
        <p:spPr/>
        <p:txBody>
          <a:bodyPr/>
          <a:lstStyle/>
          <a:p>
            <a:fld id="{F7E53D68-1B3D-B34F-98D5-EB42D3E2FCEE}" type="datetimeFigureOut">
              <a:rPr lang="en-US" smtClean="0"/>
              <a:t>3/31/11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F6CF5-5F5B-7A45-B11A-38D0857C1BEA}" type="slidenum">
              <a:rPr lang="en-US" smtClean="0"/>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fr-CA"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F7E53D68-1B3D-B34F-98D5-EB42D3E2FCEE}" type="datetimeFigureOut">
              <a:rPr lang="en-US" smtClean="0"/>
              <a:t>3/31/11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F6CF5-5F5B-7A45-B11A-38D0857C1BEA}" type="slidenum">
              <a:rPr lang="en-US" smtClean="0"/>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Date Placeholder 3"/>
          <p:cNvSpPr>
            <a:spLocks noGrp="1"/>
          </p:cNvSpPr>
          <p:nvPr>
            <p:ph type="dt" sz="half" idx="10"/>
          </p:nvPr>
        </p:nvSpPr>
        <p:spPr/>
        <p:txBody>
          <a:bodyPr/>
          <a:lstStyle/>
          <a:p>
            <a:fld id="{F7E53D68-1B3D-B34F-98D5-EB42D3E2FCEE}" type="datetimeFigureOut">
              <a:rPr lang="en-US" smtClean="0"/>
              <a:t>3/31/11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F6CF5-5F5B-7A45-B11A-38D0857C1BEA}" type="slidenum">
              <a:rPr lang="en-US" smtClean="0"/>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fr-CA"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a:p>
        </p:txBody>
      </p:sp>
      <p:sp>
        <p:nvSpPr>
          <p:cNvPr id="4" name="Date Placeholder 3"/>
          <p:cNvSpPr>
            <a:spLocks noGrp="1"/>
          </p:cNvSpPr>
          <p:nvPr>
            <p:ph type="dt" sz="half" idx="10"/>
          </p:nvPr>
        </p:nvSpPr>
        <p:spPr/>
        <p:txBody>
          <a:bodyPr/>
          <a:lstStyle/>
          <a:p>
            <a:fld id="{F7E53D68-1B3D-B34F-98D5-EB42D3E2FCEE}" type="datetimeFigureOut">
              <a:rPr lang="en-US" smtClean="0"/>
              <a:t>3/31/11</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fr-CA"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fr-CA"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F7E53D68-1B3D-B34F-98D5-EB42D3E2FCEE}" type="datetimeFigureOut">
              <a:rPr lang="en-US" smtClean="0"/>
              <a:t>3/31/11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F6CF5-5F5B-7A45-B11A-38D0857C1BEA}" type="slidenum">
              <a:rPr lang="en-US" smtClean="0"/>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5" name="Date Placeholder 4"/>
          <p:cNvSpPr>
            <a:spLocks noGrp="1"/>
          </p:cNvSpPr>
          <p:nvPr>
            <p:ph type="dt" sz="half" idx="10"/>
          </p:nvPr>
        </p:nvSpPr>
        <p:spPr/>
        <p:txBody>
          <a:bodyPr/>
          <a:lstStyle/>
          <a:p>
            <a:fld id="{F7E53D68-1B3D-B34F-98D5-EB42D3E2FCEE}" type="datetimeFigureOut">
              <a:rPr lang="en-US" smtClean="0"/>
              <a:t>3/31/11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F6CF5-5F5B-7A45-B11A-38D0857C1BEA}" type="slidenum">
              <a:rPr lang="en-US" smtClean="0"/>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fr-CA"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7" name="Date Placeholder 6"/>
          <p:cNvSpPr>
            <a:spLocks noGrp="1"/>
          </p:cNvSpPr>
          <p:nvPr>
            <p:ph type="dt" sz="half" idx="10"/>
          </p:nvPr>
        </p:nvSpPr>
        <p:spPr/>
        <p:txBody>
          <a:bodyPr/>
          <a:lstStyle/>
          <a:p>
            <a:fld id="{F7E53D68-1B3D-B34F-98D5-EB42D3E2FCEE}" type="datetimeFigureOut">
              <a:rPr lang="en-US" smtClean="0"/>
              <a:t>3/31/11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F6CF5-5F5B-7A45-B11A-38D0857C1B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Date Placeholder 2"/>
          <p:cNvSpPr>
            <a:spLocks noGrp="1"/>
          </p:cNvSpPr>
          <p:nvPr>
            <p:ph type="dt" sz="half" idx="10"/>
          </p:nvPr>
        </p:nvSpPr>
        <p:spPr/>
        <p:txBody>
          <a:bodyPr/>
          <a:lstStyle/>
          <a:p>
            <a:fld id="{F7E53D68-1B3D-B34F-98D5-EB42D3E2FCEE}" type="datetimeFigureOut">
              <a:rPr lang="en-US" smtClean="0"/>
              <a:t>3/31/11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7F6CF5-5F5B-7A45-B11A-38D0857C1BEA}" type="slidenum">
              <a:rPr lang="en-US" smtClean="0"/>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53D68-1B3D-B34F-98D5-EB42D3E2FCEE}" type="datetimeFigureOut">
              <a:rPr lang="en-US" smtClean="0"/>
              <a:t>3/31/11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F6CF5-5F5B-7A45-B11A-38D0857C1B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fr-CA"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F7E53D68-1B3D-B34F-98D5-EB42D3E2FCEE}" type="datetimeFigureOut">
              <a:rPr lang="en-US" smtClean="0"/>
              <a:t>3/31/11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F6CF5-5F5B-7A45-B11A-38D0857C1B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53D68-1B3D-B34F-98D5-EB42D3E2FCEE}" type="datetimeFigureOut">
              <a:rPr lang="en-US" smtClean="0"/>
              <a:t>3/31/11</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07F6CF5-5F5B-7A45-B11A-38D0857C1BE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smtClean="0"/>
              <a:t>Nutrition and Wellness</a:t>
            </a:r>
            <a:endParaRPr lang="en-US" dirty="0"/>
          </a:p>
        </p:txBody>
      </p:sp>
      <p:sp>
        <p:nvSpPr>
          <p:cNvPr id="12" name="Subtitle 11"/>
          <p:cNvSpPr>
            <a:spLocks noGrp="1"/>
          </p:cNvSpPr>
          <p:nvPr>
            <p:ph type="subTitle" idx="1"/>
          </p:nvPr>
        </p:nvSpPr>
        <p:spPr/>
        <p:txBody>
          <a:bodyPr/>
          <a:lstStyle/>
          <a:p>
            <a:r>
              <a:rPr lang="en-US" dirty="0" smtClean="0"/>
              <a:t>EVERYTHING YOU NEED TO KNOW</a:t>
            </a:r>
            <a:endParaRPr lang="en-US" dirty="0"/>
          </a:p>
        </p:txBody>
      </p:sp>
      <p:pic>
        <p:nvPicPr>
          <p:cNvPr id="15" name="Picture Placeholder 14" descr="iStockKidNutrition.jpg"/>
          <p:cNvPicPr>
            <a:picLocks noGrp="1" noChangeAspect="1"/>
          </p:cNvPicPr>
          <p:nvPr>
            <p:ph type="pic" sz="quarter" idx="13"/>
          </p:nvPr>
        </p:nvPicPr>
        <p:blipFill>
          <a:blip r:embed="rId2"/>
          <a:srcRect t="-24494" b="-24494"/>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Fruits</a:t>
            </a:r>
            <a:endParaRPr lang="en-US" dirty="0"/>
          </a:p>
        </p:txBody>
      </p:sp>
      <p:sp>
        <p:nvSpPr>
          <p:cNvPr id="3" name="Content Placeholder 2"/>
          <p:cNvSpPr>
            <a:spLocks noGrp="1"/>
          </p:cNvSpPr>
          <p:nvPr>
            <p:ph idx="1"/>
          </p:nvPr>
        </p:nvSpPr>
        <p:spPr/>
        <p:txBody>
          <a:bodyPr/>
          <a:lstStyle/>
          <a:p>
            <a:r>
              <a:rPr lang="en-US" u="sng" dirty="0" smtClean="0"/>
              <a:t>Key Nutrients: Vitamin A, Vitamin C, Potassium, </a:t>
            </a:r>
            <a:r>
              <a:rPr lang="en-US" u="sng" dirty="0" err="1" smtClean="0"/>
              <a:t>Folate</a:t>
            </a:r>
            <a:r>
              <a:rPr lang="en-US" u="sng" dirty="0" smtClean="0"/>
              <a:t>, Fiber</a:t>
            </a:r>
          </a:p>
          <a:p>
            <a:r>
              <a:rPr lang="en-US" dirty="0" smtClean="0"/>
              <a:t>Potassium maintains the heart beat, regulates body fluids, and is needed for muscle and nerve functioning</a:t>
            </a:r>
            <a:endParaRPr lang="en-US" dirty="0"/>
          </a:p>
        </p:txBody>
      </p:sp>
      <p:pic>
        <p:nvPicPr>
          <p:cNvPr id="4" name="Picture 3" descr="fruit-exotique.jpg"/>
          <p:cNvPicPr>
            <a:picLocks noChangeAspect="1"/>
          </p:cNvPicPr>
          <p:nvPr/>
        </p:nvPicPr>
        <p:blipFill>
          <a:blip r:embed="rId2"/>
          <a:stretch>
            <a:fillRect/>
          </a:stretch>
        </p:blipFill>
        <p:spPr>
          <a:xfrm>
            <a:off x="3200400" y="4419600"/>
            <a:ext cx="2323988" cy="1981200"/>
          </a:xfrm>
          <a:prstGeom prst="rect">
            <a:avLst/>
          </a:prstGeom>
          <a:ln w="76200" cap="flat" cmpd="sng" algn="ctr">
            <a:solidFill>
              <a:srgbClr val="FFB91D"/>
            </a:solidFill>
            <a:prstDash val="solid"/>
            <a:round/>
            <a:headEnd type="none" w="med" len="med"/>
            <a:tailEnd type="none" w="med" len="me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en-US" dirty="0"/>
          </a:p>
        </p:txBody>
      </p:sp>
      <p:sp>
        <p:nvSpPr>
          <p:cNvPr id="3" name="Content Placeholder 2"/>
          <p:cNvSpPr>
            <a:spLocks noGrp="1"/>
          </p:cNvSpPr>
          <p:nvPr>
            <p:ph idx="1"/>
          </p:nvPr>
        </p:nvSpPr>
        <p:spPr/>
        <p:txBody>
          <a:bodyPr/>
          <a:lstStyle/>
          <a:p>
            <a:r>
              <a:rPr lang="en-US" u="sng" dirty="0" smtClean="0"/>
              <a:t>Key Nutrients: Protein, B vitamins, Iron, Zinc</a:t>
            </a:r>
          </a:p>
          <a:p>
            <a:r>
              <a:rPr lang="en-US" dirty="0" smtClean="0"/>
              <a:t>Protein provides the building blocks needed for growth, replacement and maintenance of body tissues.</a:t>
            </a:r>
          </a:p>
          <a:p>
            <a:r>
              <a:rPr lang="en-US" dirty="0" smtClean="0"/>
              <a:t>Zinc is necessary for healing, taste perception and growth</a:t>
            </a:r>
            <a:endParaRPr lang="en-US" dirty="0"/>
          </a:p>
        </p:txBody>
      </p:sp>
      <p:pic>
        <p:nvPicPr>
          <p:cNvPr id="4" name="Picture 3" descr="whey-protein1-10db2.jpg"/>
          <p:cNvPicPr>
            <a:picLocks noChangeAspect="1"/>
          </p:cNvPicPr>
          <p:nvPr/>
        </p:nvPicPr>
        <p:blipFill>
          <a:blip r:embed="rId2"/>
          <a:stretch>
            <a:fillRect/>
          </a:stretch>
        </p:blipFill>
        <p:spPr>
          <a:xfrm>
            <a:off x="3581400" y="4572000"/>
            <a:ext cx="1893887" cy="1893887"/>
          </a:xfrm>
          <a:prstGeom prst="rect">
            <a:avLst/>
          </a:prstGeom>
          <a:ln w="76200" cap="flat" cmpd="sng" algn="ctr">
            <a:solidFill>
              <a:srgbClr val="FFB91D"/>
            </a:solidFill>
            <a:prstDash val="solid"/>
            <a:round/>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Dairy</a:t>
            </a:r>
            <a:endParaRPr lang="en-US" dirty="0"/>
          </a:p>
        </p:txBody>
      </p:sp>
      <p:sp>
        <p:nvSpPr>
          <p:cNvPr id="3" name="Content Placeholder 2"/>
          <p:cNvSpPr>
            <a:spLocks noGrp="1"/>
          </p:cNvSpPr>
          <p:nvPr>
            <p:ph idx="1"/>
          </p:nvPr>
        </p:nvSpPr>
        <p:spPr/>
        <p:txBody>
          <a:bodyPr/>
          <a:lstStyle/>
          <a:p>
            <a:r>
              <a:rPr lang="en-US" u="sng" dirty="0" smtClean="0"/>
              <a:t>Key Nutrients: Calcium, Riboflavin, Protein, Vitamin D</a:t>
            </a:r>
          </a:p>
          <a:p>
            <a:r>
              <a:rPr lang="en-US" dirty="0" smtClean="0"/>
              <a:t>Calcium is needed for the development and </a:t>
            </a:r>
            <a:br>
              <a:rPr lang="en-US" dirty="0" smtClean="0"/>
            </a:br>
            <a:r>
              <a:rPr lang="en-US" dirty="0" smtClean="0"/>
              <a:t>maintenance of healthy bones and teeth</a:t>
            </a:r>
          </a:p>
          <a:p>
            <a:r>
              <a:rPr lang="en-US" dirty="0" err="1" smtClean="0"/>
              <a:t>Roboflavin</a:t>
            </a:r>
            <a:r>
              <a:rPr lang="en-US" dirty="0" smtClean="0"/>
              <a:t> is a B vitamin that helps the body </a:t>
            </a:r>
            <a:br>
              <a:rPr lang="en-US" dirty="0" smtClean="0"/>
            </a:br>
            <a:r>
              <a:rPr lang="en-US" dirty="0" smtClean="0"/>
              <a:t>use energy </a:t>
            </a:r>
          </a:p>
          <a:p>
            <a:r>
              <a:rPr lang="en-US" dirty="0" smtClean="0"/>
              <a:t>Vitamin D is a partner with calcium in </a:t>
            </a:r>
            <a:br>
              <a:rPr lang="en-US" dirty="0" smtClean="0"/>
            </a:br>
            <a:r>
              <a:rPr lang="en-US" dirty="0" smtClean="0"/>
              <a:t>building and maintaining strong bones</a:t>
            </a:r>
            <a:endParaRPr lang="en-US" dirty="0"/>
          </a:p>
        </p:txBody>
      </p:sp>
      <p:pic>
        <p:nvPicPr>
          <p:cNvPr id="4" name="Picture 3" descr="Milk-Carton-Print-Packaging-Tutorial-InstaTuts-final-image.png"/>
          <p:cNvPicPr>
            <a:picLocks noChangeAspect="1"/>
          </p:cNvPicPr>
          <p:nvPr/>
        </p:nvPicPr>
        <p:blipFill>
          <a:blip r:embed="rId2"/>
          <a:srcRect l="28385" r="24306"/>
          <a:stretch>
            <a:fillRect/>
          </a:stretch>
        </p:blipFill>
        <p:spPr>
          <a:xfrm>
            <a:off x="6934200" y="2819400"/>
            <a:ext cx="1905000" cy="3657600"/>
          </a:xfrm>
          <a:prstGeom prst="rect">
            <a:avLst/>
          </a:prstGeom>
          <a:ln w="76200" cap="flat" cmpd="sng" algn="ctr">
            <a:solidFill>
              <a:srgbClr val="FFB91D"/>
            </a:solidFill>
            <a:prstDash val="solid"/>
            <a:round/>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Fats</a:t>
            </a:r>
            <a:endParaRPr lang="en-US" dirty="0"/>
          </a:p>
        </p:txBody>
      </p:sp>
      <p:sp>
        <p:nvSpPr>
          <p:cNvPr id="3" name="Content Placeholder 2"/>
          <p:cNvSpPr>
            <a:spLocks noGrp="1"/>
          </p:cNvSpPr>
          <p:nvPr>
            <p:ph idx="1"/>
          </p:nvPr>
        </p:nvSpPr>
        <p:spPr/>
        <p:txBody>
          <a:bodyPr/>
          <a:lstStyle/>
          <a:p>
            <a:r>
              <a:rPr lang="en-US" u="sng" dirty="0" smtClean="0"/>
              <a:t>Key Nutrients: Simply carbohydrates, fat</a:t>
            </a:r>
          </a:p>
          <a:p>
            <a:r>
              <a:rPr lang="en-US" dirty="0" smtClean="0"/>
              <a:t>Simple carbohydrates or sugars provide energy but few other nutrients</a:t>
            </a:r>
          </a:p>
          <a:p>
            <a:r>
              <a:rPr lang="en-US" dirty="0" smtClean="0"/>
              <a:t>Fat is a source of energy and helps in the absorption of certain vitamins</a:t>
            </a:r>
            <a:endParaRPr lang="en-US" dirty="0"/>
          </a:p>
        </p:txBody>
      </p:sp>
      <p:pic>
        <p:nvPicPr>
          <p:cNvPr id="4" name="Picture 3" descr="fats-oils.jpg"/>
          <p:cNvPicPr>
            <a:picLocks noChangeAspect="1"/>
          </p:cNvPicPr>
          <p:nvPr/>
        </p:nvPicPr>
        <p:blipFill>
          <a:blip r:embed="rId2"/>
          <a:stretch>
            <a:fillRect/>
          </a:stretch>
        </p:blipFill>
        <p:spPr>
          <a:xfrm>
            <a:off x="4419600" y="4419600"/>
            <a:ext cx="2088084" cy="2103438"/>
          </a:xfrm>
          <a:prstGeom prst="rect">
            <a:avLst/>
          </a:prstGeom>
          <a:ln w="76200" cap="flat" cmpd="sng" algn="ctr">
            <a:solidFill>
              <a:srgbClr val="FFB91D"/>
            </a:solidFill>
            <a:prstDash val="solid"/>
            <a:round/>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think this topic is important?</a:t>
            </a:r>
            <a:endParaRPr lang="en-US" dirty="0"/>
          </a:p>
        </p:txBody>
      </p:sp>
      <p:sp>
        <p:nvSpPr>
          <p:cNvPr id="3" name="Content Placeholder 2"/>
          <p:cNvSpPr>
            <a:spLocks noGrp="1"/>
          </p:cNvSpPr>
          <p:nvPr>
            <p:ph idx="1"/>
          </p:nvPr>
        </p:nvSpPr>
        <p:spPr/>
        <p:txBody>
          <a:bodyPr>
            <a:normAutofit/>
          </a:bodyPr>
          <a:lstStyle/>
          <a:p>
            <a:pPr>
              <a:buNone/>
            </a:pPr>
            <a:r>
              <a:rPr lang="en-US" sz="6000" dirty="0" smtClean="0"/>
              <a:t>    </a:t>
            </a:r>
          </a:p>
          <a:p>
            <a:pPr algn="ctr">
              <a:buNone/>
            </a:pPr>
            <a:r>
              <a:rPr lang="en-US" sz="6000" dirty="0" smtClean="0"/>
              <a:t>I want YOUR opinion</a:t>
            </a:r>
            <a:endParaRPr lang="en-US" sz="6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Nutrition anyways?</a:t>
            </a:r>
            <a:endParaRPr lang="en-US" dirty="0"/>
          </a:p>
        </p:txBody>
      </p:sp>
      <p:sp>
        <p:nvSpPr>
          <p:cNvPr id="3" name="Content Placeholder 2"/>
          <p:cNvSpPr>
            <a:spLocks noGrp="1"/>
          </p:cNvSpPr>
          <p:nvPr>
            <p:ph idx="1"/>
          </p:nvPr>
        </p:nvSpPr>
        <p:spPr>
          <a:xfrm>
            <a:off x="457200" y="2057401"/>
            <a:ext cx="8229600" cy="4485360"/>
          </a:xfrm>
        </p:spPr>
        <p:txBody>
          <a:bodyPr>
            <a:normAutofit/>
          </a:bodyPr>
          <a:lstStyle/>
          <a:p>
            <a:r>
              <a:rPr lang="en-US" dirty="0" smtClean="0"/>
              <a:t>“Nutrition is the science that explores the myriad of chemical reactions that occur inside the cells of our bodies. From the combustion of carbohydrate for energy to the use of protein to heal a paper cut to the building of bone in a growing child, nutrition in action is something we don’t have to consciously think about.</a:t>
            </a:r>
            <a:r>
              <a:rPr lang="en-US" dirty="0" smtClean="0"/>
              <a:t>” (Evers, 2003)</a:t>
            </a:r>
          </a:p>
          <a:p>
            <a:r>
              <a:rPr lang="en-US" dirty="0" smtClean="0"/>
              <a:t>Science behind consuming food</a:t>
            </a:r>
          </a:p>
          <a:p>
            <a:r>
              <a:rPr lang="en-US" dirty="0" smtClean="0"/>
              <a:t>Also focuses on how diseases and </a:t>
            </a:r>
            <a:br>
              <a:rPr lang="en-US" dirty="0" smtClean="0"/>
            </a:br>
            <a:r>
              <a:rPr lang="en-US" dirty="0" smtClean="0"/>
              <a:t>certain conditions can be avoided with a </a:t>
            </a:r>
            <a:br>
              <a:rPr lang="en-US" dirty="0" smtClean="0"/>
            </a:br>
            <a:r>
              <a:rPr lang="en-US" dirty="0" smtClean="0"/>
              <a:t>healthy diet.</a:t>
            </a:r>
            <a:endParaRPr lang="en-US" dirty="0"/>
          </a:p>
        </p:txBody>
      </p:sp>
      <p:pic>
        <p:nvPicPr>
          <p:cNvPr id="4" name="Picture 3" descr="nutritional_food_ideas-fra.gif"/>
          <p:cNvPicPr>
            <a:picLocks noChangeAspect="1"/>
          </p:cNvPicPr>
          <p:nvPr/>
        </p:nvPicPr>
        <p:blipFill>
          <a:blip r:embed="rId2"/>
          <a:stretch>
            <a:fillRect/>
          </a:stretch>
        </p:blipFill>
        <p:spPr>
          <a:xfrm>
            <a:off x="6629400" y="4494756"/>
            <a:ext cx="2057400" cy="2048005"/>
          </a:xfrm>
          <a:prstGeom prst="rect">
            <a:avLst/>
          </a:prstGeom>
          <a:ln w="76200" cap="flat" cmpd="sng" algn="ctr">
            <a:solidFill>
              <a:schemeClr val="accent1"/>
            </a:solidFill>
            <a:prstDash val="solid"/>
            <a:round/>
            <a:headEnd type="none" w="med" len="med"/>
            <a:tailEnd type="none" w="med" len="me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776px-MyPyramidFood.svg.png"/>
          <p:cNvPicPr>
            <a:picLocks noChangeAspect="1"/>
          </p:cNvPicPr>
          <p:nvPr/>
        </p:nvPicPr>
        <p:blipFill>
          <a:blip r:embed="rId2"/>
          <a:stretch>
            <a:fillRect/>
          </a:stretch>
        </p:blipFill>
        <p:spPr>
          <a:xfrm>
            <a:off x="533400" y="304800"/>
            <a:ext cx="7894522" cy="6094413"/>
          </a:xfrm>
          <a:prstGeom prst="rect">
            <a:avLst/>
          </a:prstGeom>
          <a:ln w="76200" cap="flat" cmpd="sng" algn="ctr">
            <a:solidFill>
              <a:srgbClr val="FFB91D"/>
            </a:solidFill>
            <a:prstDash val="solid"/>
            <a:round/>
            <a:headEnd type="none" w="med" len="med"/>
            <a:tailEnd type="none" w="med" len="me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Guide Pyramid</a:t>
            </a:r>
            <a:endParaRPr lang="en-US" dirty="0"/>
          </a:p>
        </p:txBody>
      </p:sp>
      <p:sp>
        <p:nvSpPr>
          <p:cNvPr id="3" name="Content Placeholder 2"/>
          <p:cNvSpPr>
            <a:spLocks noGrp="1"/>
          </p:cNvSpPr>
          <p:nvPr>
            <p:ph idx="1"/>
          </p:nvPr>
        </p:nvSpPr>
        <p:spPr>
          <a:xfrm>
            <a:off x="457200" y="2057400"/>
            <a:ext cx="8229600" cy="4343399"/>
          </a:xfrm>
        </p:spPr>
        <p:txBody>
          <a:bodyPr/>
          <a:lstStyle/>
          <a:p>
            <a:r>
              <a:rPr lang="en-US" dirty="0" smtClean="0"/>
              <a:t>Eat a variety of foods. A balanced diet is one that includes all the food groups. In other words, have foods from every color, every </a:t>
            </a:r>
            <a:r>
              <a:rPr lang="en-US" dirty="0" smtClean="0"/>
              <a:t>day</a:t>
            </a:r>
          </a:p>
          <a:p>
            <a:r>
              <a:rPr lang="en-US" dirty="0" smtClean="0"/>
              <a:t>Eat less of some foods, and more of others. You can see that the bands for meat and protein (purple) and oils (yellow) are skinnier than the others.</a:t>
            </a:r>
            <a:r>
              <a:rPr lang="en-US" dirty="0" smtClean="0"/>
              <a:t> </a:t>
            </a:r>
          </a:p>
          <a:p>
            <a:pPr lvl="1"/>
            <a:r>
              <a:rPr lang="en-US" dirty="0" smtClean="0"/>
              <a:t>That's </a:t>
            </a:r>
            <a:r>
              <a:rPr lang="en-US" dirty="0" smtClean="0"/>
              <a:t>because you need less of those kinds of foods than you do of fruits, vegetables, grains, and dairy foods.</a:t>
            </a:r>
            <a:endParaRPr lang="en-US" dirty="0"/>
          </a:p>
        </p:txBody>
      </p:sp>
      <p:pic>
        <p:nvPicPr>
          <p:cNvPr id="4" name="Picture 3" descr="food-strip.jpg"/>
          <p:cNvPicPr>
            <a:picLocks noChangeAspect="1"/>
          </p:cNvPicPr>
          <p:nvPr/>
        </p:nvPicPr>
        <p:blipFill>
          <a:blip r:embed="rId2"/>
          <a:stretch>
            <a:fillRect/>
          </a:stretch>
        </p:blipFill>
        <p:spPr>
          <a:xfrm>
            <a:off x="-1" y="5715000"/>
            <a:ext cx="9144001" cy="1143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hart.jpg"/>
          <p:cNvPicPr>
            <a:picLocks noChangeAspect="1"/>
          </p:cNvPicPr>
          <p:nvPr/>
        </p:nvPicPr>
        <p:blipFill>
          <a:blip r:embed="rId2"/>
          <a:stretch>
            <a:fillRect/>
          </a:stretch>
        </p:blipFill>
        <p:spPr>
          <a:xfrm>
            <a:off x="609600" y="1143000"/>
            <a:ext cx="8090544" cy="4267200"/>
          </a:xfrm>
          <a:prstGeom prst="rect">
            <a:avLst/>
          </a:prstGeom>
          <a:ln w="76200" cap="flat" cmpd="sng" algn="ctr">
            <a:solidFill>
              <a:srgbClr val="FFB91D"/>
            </a:solidFill>
            <a:prstDash val="solid"/>
            <a:round/>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1421020504002.png"/>
          <p:cNvPicPr>
            <a:picLocks noChangeAspect="1"/>
          </p:cNvPicPr>
          <p:nvPr/>
        </p:nvPicPr>
        <p:blipFill>
          <a:blip r:embed="rId2"/>
          <a:stretch>
            <a:fillRect/>
          </a:stretch>
        </p:blipFill>
        <p:spPr>
          <a:xfrm>
            <a:off x="228600" y="762000"/>
            <a:ext cx="8684496" cy="5638799"/>
          </a:xfrm>
          <a:prstGeom prst="rect">
            <a:avLst/>
          </a:prstGeom>
          <a:ln w="76200" cap="flat" cmpd="sng" algn="ctr">
            <a:solidFill>
              <a:srgbClr val="FFB91D"/>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Nutrients?</a:t>
            </a:r>
            <a:endParaRPr lang="en-US" dirty="0"/>
          </a:p>
        </p:txBody>
      </p:sp>
      <p:sp>
        <p:nvSpPr>
          <p:cNvPr id="3" name="Content Placeholder 2"/>
          <p:cNvSpPr>
            <a:spLocks noGrp="1"/>
          </p:cNvSpPr>
          <p:nvPr>
            <p:ph idx="1"/>
          </p:nvPr>
        </p:nvSpPr>
        <p:spPr/>
        <p:txBody>
          <a:bodyPr/>
          <a:lstStyle/>
          <a:p>
            <a:r>
              <a:rPr lang="en-US" dirty="0" smtClean="0"/>
              <a:t>Each group in the food pyramid provides certain nutrients</a:t>
            </a:r>
          </a:p>
          <a:p>
            <a:r>
              <a:rPr lang="en-US" dirty="0" smtClean="0"/>
              <a:t>Nutrients help our body work at its best</a:t>
            </a:r>
          </a:p>
          <a:p>
            <a:r>
              <a:rPr lang="en-US" dirty="0" smtClean="0"/>
              <a:t>Body needs a total of 40 nutrients that under six categories:</a:t>
            </a:r>
          </a:p>
          <a:p>
            <a:pPr marL="692150" lvl="2" indent="-342900">
              <a:spcBef>
                <a:spcPts val="2000"/>
              </a:spcBef>
            </a:pPr>
            <a:r>
              <a:rPr lang="en-US" dirty="0" smtClean="0"/>
              <a:t>Carbohydrates</a:t>
            </a:r>
            <a:r>
              <a:rPr lang="en-US" dirty="0" smtClean="0"/>
              <a:t>, Protein, Fat, Vitamins, Minerals and Water</a:t>
            </a:r>
            <a:endParaRPr lang="en-US" dirty="0" smtClean="0"/>
          </a:p>
          <a:p>
            <a:r>
              <a:rPr lang="en-US" dirty="0" smtClean="0"/>
              <a:t>Eating foods from all food groups helps </a:t>
            </a:r>
            <a:br>
              <a:rPr lang="en-US" dirty="0" smtClean="0"/>
            </a:br>
            <a:r>
              <a:rPr lang="en-US" dirty="0" smtClean="0"/>
              <a:t>us get all of these nutrients</a:t>
            </a:r>
          </a:p>
          <a:p>
            <a:endParaRPr lang="en-US" dirty="0" smtClean="0"/>
          </a:p>
          <a:p>
            <a:pPr lvl="1"/>
            <a:endParaRPr lang="en-US" dirty="0" smtClean="0"/>
          </a:p>
          <a:p>
            <a:pPr lvl="1"/>
            <a:endParaRPr lang="en-US" dirty="0" smtClean="0"/>
          </a:p>
        </p:txBody>
      </p:sp>
      <p:pic>
        <p:nvPicPr>
          <p:cNvPr id="4" name="Picture 3" descr="PFO2741.jpg"/>
          <p:cNvPicPr>
            <a:picLocks noChangeAspect="1"/>
          </p:cNvPicPr>
          <p:nvPr/>
        </p:nvPicPr>
        <p:blipFill>
          <a:blip r:embed="rId2"/>
          <a:stretch>
            <a:fillRect/>
          </a:stretch>
        </p:blipFill>
        <p:spPr>
          <a:xfrm>
            <a:off x="7505700" y="4724400"/>
            <a:ext cx="1295400" cy="1943100"/>
          </a:xfrm>
          <a:prstGeom prst="rect">
            <a:avLst/>
          </a:prstGeom>
          <a:ln w="76200" cap="flat" cmpd="sng" algn="ctr">
            <a:solidFill>
              <a:srgbClr val="FFB91D"/>
            </a:solidFill>
            <a:prstDash val="solid"/>
            <a:round/>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Grains</a:t>
            </a:r>
            <a:endParaRPr lang="en-US" dirty="0"/>
          </a:p>
        </p:txBody>
      </p:sp>
      <p:sp>
        <p:nvSpPr>
          <p:cNvPr id="3" name="Content Placeholder 2"/>
          <p:cNvSpPr>
            <a:spLocks noGrp="1"/>
          </p:cNvSpPr>
          <p:nvPr>
            <p:ph idx="1"/>
          </p:nvPr>
        </p:nvSpPr>
        <p:spPr/>
        <p:txBody>
          <a:bodyPr/>
          <a:lstStyle/>
          <a:p>
            <a:r>
              <a:rPr lang="en-US" u="sng" dirty="0" smtClean="0"/>
              <a:t>Key Nutrients: Carbohydrate, Fiber, Vitamin B, Iron</a:t>
            </a:r>
          </a:p>
          <a:p>
            <a:r>
              <a:rPr lang="en-US" dirty="0" smtClean="0"/>
              <a:t>Carbohydrate is the body’s major source of energy. </a:t>
            </a:r>
          </a:p>
          <a:p>
            <a:r>
              <a:rPr lang="en-US" dirty="0" smtClean="0"/>
              <a:t>B vitamins help in the body’s use of energy</a:t>
            </a:r>
          </a:p>
          <a:p>
            <a:r>
              <a:rPr lang="en-US" dirty="0" smtClean="0"/>
              <a:t>Fiber aids the movement of food through the digestive tract</a:t>
            </a:r>
          </a:p>
          <a:p>
            <a:r>
              <a:rPr lang="en-US" dirty="0" smtClean="0"/>
              <a:t>Iron carries oxygen in red blood cells and muscle cells</a:t>
            </a:r>
            <a:endParaRPr lang="en-US" dirty="0"/>
          </a:p>
        </p:txBody>
      </p:sp>
      <p:pic>
        <p:nvPicPr>
          <p:cNvPr id="6" name="Picture 5" descr="Nutritious-Whole-Grains-1.jpg"/>
          <p:cNvPicPr>
            <a:picLocks noChangeAspect="1"/>
          </p:cNvPicPr>
          <p:nvPr/>
        </p:nvPicPr>
        <p:blipFill>
          <a:blip r:embed="rId2"/>
          <a:stretch>
            <a:fillRect/>
          </a:stretch>
        </p:blipFill>
        <p:spPr>
          <a:xfrm>
            <a:off x="5486400" y="78311"/>
            <a:ext cx="1371600" cy="13393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Vegetables</a:t>
            </a:r>
            <a:endParaRPr lang="en-US" dirty="0"/>
          </a:p>
        </p:txBody>
      </p:sp>
      <p:sp>
        <p:nvSpPr>
          <p:cNvPr id="3" name="Content Placeholder 2"/>
          <p:cNvSpPr>
            <a:spLocks noGrp="1"/>
          </p:cNvSpPr>
          <p:nvPr>
            <p:ph idx="1"/>
          </p:nvPr>
        </p:nvSpPr>
        <p:spPr>
          <a:xfrm>
            <a:off x="457200" y="2057400"/>
            <a:ext cx="8229600" cy="4343399"/>
          </a:xfrm>
        </p:spPr>
        <p:txBody>
          <a:bodyPr>
            <a:normAutofit lnSpcReduction="10000"/>
          </a:bodyPr>
          <a:lstStyle/>
          <a:p>
            <a:r>
              <a:rPr lang="en-US" u="sng" dirty="0" smtClean="0"/>
              <a:t>Key Nutrients: Vitamin A, Vitamin C, </a:t>
            </a:r>
            <a:r>
              <a:rPr lang="en-US" u="sng" dirty="0" err="1" smtClean="0"/>
              <a:t>Folate</a:t>
            </a:r>
            <a:r>
              <a:rPr lang="en-US" u="sng" dirty="0" smtClean="0"/>
              <a:t>, Iron, Magnesium, Fiber</a:t>
            </a:r>
          </a:p>
          <a:p>
            <a:r>
              <a:rPr lang="en-US" dirty="0" smtClean="0"/>
              <a:t>Vitamin A helps maintain skin and mucous membranes and aids in vision</a:t>
            </a:r>
          </a:p>
          <a:p>
            <a:r>
              <a:rPr lang="en-US" dirty="0" smtClean="0"/>
              <a:t>Vitamin C helps the body heal and fight infections</a:t>
            </a:r>
          </a:p>
          <a:p>
            <a:r>
              <a:rPr lang="en-US" dirty="0" err="1" smtClean="0"/>
              <a:t>Folate</a:t>
            </a:r>
            <a:r>
              <a:rPr lang="en-US" dirty="0" smtClean="0"/>
              <a:t> is needed for healthy blood cells and is important for cell division, such as pregnancy and growth</a:t>
            </a:r>
          </a:p>
          <a:p>
            <a:r>
              <a:rPr lang="en-US" dirty="0" smtClean="0"/>
              <a:t>Magnesium is found in bones and is important for muscle and nerve functioning</a:t>
            </a:r>
            <a:endParaRPr lang="en-US" dirty="0"/>
          </a:p>
        </p:txBody>
      </p:sp>
      <p:pic>
        <p:nvPicPr>
          <p:cNvPr id="4" name="Picture 3" descr="vegetable_main.jpg"/>
          <p:cNvPicPr>
            <a:picLocks noChangeAspect="1"/>
          </p:cNvPicPr>
          <p:nvPr/>
        </p:nvPicPr>
        <p:blipFill>
          <a:blip r:embed="rId2"/>
          <a:stretch>
            <a:fillRect/>
          </a:stretch>
        </p:blipFill>
        <p:spPr>
          <a:xfrm>
            <a:off x="6324600" y="274638"/>
            <a:ext cx="1537111" cy="102097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49</TotalTime>
  <Words>541</Words>
  <Application>Microsoft Macintosh PowerPoint</Application>
  <PresentationFormat>On-screen Show (4:3)</PresentationFormat>
  <Paragraphs>48</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Focus</vt:lpstr>
      <vt:lpstr>Nutrition and Wellness</vt:lpstr>
      <vt:lpstr>What is Nutrition anyways?</vt:lpstr>
      <vt:lpstr>Slide 3</vt:lpstr>
      <vt:lpstr>Food Guide Pyramid</vt:lpstr>
      <vt:lpstr>Slide 5</vt:lpstr>
      <vt:lpstr>Slide 6</vt:lpstr>
      <vt:lpstr>What are Nutrients?</vt:lpstr>
      <vt:lpstr>Grains</vt:lpstr>
      <vt:lpstr>Vegetables</vt:lpstr>
      <vt:lpstr>Fruits</vt:lpstr>
      <vt:lpstr>Protein</vt:lpstr>
      <vt:lpstr>Dairy</vt:lpstr>
      <vt:lpstr>Fats</vt:lpstr>
      <vt:lpstr>Why Do you think this topic is important?</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Wellness</dc:title>
  <dc:creator>Audrey Chamberland</dc:creator>
  <cp:lastModifiedBy>Audrey Chamberland</cp:lastModifiedBy>
  <cp:revision>5</cp:revision>
  <dcterms:created xsi:type="dcterms:W3CDTF">2011-04-01T02:00:34Z</dcterms:created>
  <dcterms:modified xsi:type="dcterms:W3CDTF">2011-04-01T02:49:54Z</dcterms:modified>
</cp:coreProperties>
</file>